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52"/>
  </p:notesMasterIdLst>
  <p:sldIdLst>
    <p:sldId id="256" r:id="rId2"/>
    <p:sldId id="257" r:id="rId3"/>
    <p:sldId id="317" r:id="rId4"/>
    <p:sldId id="324" r:id="rId5"/>
    <p:sldId id="318" r:id="rId6"/>
    <p:sldId id="319" r:id="rId7"/>
    <p:sldId id="320" r:id="rId8"/>
    <p:sldId id="321" r:id="rId9"/>
    <p:sldId id="322" r:id="rId10"/>
    <p:sldId id="323" r:id="rId11"/>
    <p:sldId id="25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0" r:id="rId31"/>
    <p:sldId id="297" r:id="rId32"/>
    <p:sldId id="298" r:id="rId33"/>
    <p:sldId id="299" r:id="rId34"/>
    <p:sldId id="300" r:id="rId35"/>
    <p:sldId id="302" r:id="rId36"/>
    <p:sldId id="303" r:id="rId37"/>
    <p:sldId id="304" r:id="rId38"/>
    <p:sldId id="306" r:id="rId39"/>
    <p:sldId id="305" r:id="rId40"/>
    <p:sldId id="307" r:id="rId41"/>
    <p:sldId id="308" r:id="rId42"/>
    <p:sldId id="312" r:id="rId43"/>
    <p:sldId id="313" r:id="rId44"/>
    <p:sldId id="314" r:id="rId45"/>
    <p:sldId id="315" r:id="rId46"/>
    <p:sldId id="316" r:id="rId47"/>
    <p:sldId id="309" r:id="rId48"/>
    <p:sldId id="301" r:id="rId49"/>
    <p:sldId id="276" r:id="rId50"/>
    <p:sldId id="277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94140" autoAdjust="0"/>
  </p:normalViewPr>
  <p:slideViewPr>
    <p:cSldViewPr snapToGrid="0">
      <p:cViewPr varScale="1">
        <p:scale>
          <a:sx n="89" d="100"/>
          <a:sy n="89" d="100"/>
        </p:scale>
        <p:origin x="480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7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8818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1472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9117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884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344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084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18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9600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88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134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419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1288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8198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7901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5033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5280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748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4863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692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378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2870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2803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1834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8069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465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5172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7387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7206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6128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54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4991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3771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8609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9566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72800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925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3482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7882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717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00171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3438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5043c8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875043c8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856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161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4567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97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portada-gobiern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portad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descr="interna-con-franj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descr="cierr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usodemedioseneducacion.blogspot.com/2008/10/objetos-virtuales-de-aprendizaje-ova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jgalindos@sena.edu.c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/>
        </p:nvSpPr>
        <p:spPr>
          <a:xfrm>
            <a:off x="5463843" y="1019508"/>
            <a:ext cx="275698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28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JORNADA PEDAGÓGICA 2021</a:t>
            </a:r>
            <a:endParaRPr sz="28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DE LAS OVAS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344265"/>
            <a:ext cx="825552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– </a:t>
            </a:r>
            <a:r>
              <a:rPr lang="es-CO" sz="1800" b="1" i="0" dirty="0">
                <a:solidFill>
                  <a:srgbClr val="2D2D2D"/>
                </a:solidFill>
                <a:effectLst/>
                <a:latin typeface="inherit"/>
              </a:rPr>
              <a:t>Reutilizables:</a:t>
            </a:r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 a partir de un OVA existente, puede modificarse o crearse uno nuevo, mejorando su contenido o utilizarlo en otros contextos.</a:t>
            </a:r>
          </a:p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– </a:t>
            </a:r>
            <a:r>
              <a:rPr lang="es-CO" sz="1800" b="1" i="0" dirty="0">
                <a:solidFill>
                  <a:srgbClr val="2D2D2D"/>
                </a:solidFill>
                <a:effectLst/>
                <a:latin typeface="inherit"/>
              </a:rPr>
              <a:t>Compatibles:</a:t>
            </a:r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 su compatibilidad con otros estándares sin inconvenientes técnicos al utilizarlos.</a:t>
            </a:r>
          </a:p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– </a:t>
            </a:r>
            <a:r>
              <a:rPr lang="es-CO" sz="1800" b="1" i="0" dirty="0">
                <a:solidFill>
                  <a:srgbClr val="2D2D2D"/>
                </a:solidFill>
                <a:effectLst/>
                <a:latin typeface="inherit"/>
              </a:rPr>
              <a:t>Estructurados:</a:t>
            </a:r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 con una interfaz fácil de utilizar y explorar por el usuario, contando con un diseño atractivo.</a:t>
            </a:r>
          </a:p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– </a:t>
            </a:r>
            <a:r>
              <a:rPr lang="es-CO" sz="1800" b="1" i="0" dirty="0">
                <a:solidFill>
                  <a:srgbClr val="2D2D2D"/>
                </a:solidFill>
                <a:effectLst/>
                <a:latin typeface="inherit"/>
              </a:rPr>
              <a:t>Atemporales:</a:t>
            </a:r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 no pierden vigencia en el tiempo ni en los contextos que se utilizan.</a:t>
            </a:r>
          </a:p>
          <a:p>
            <a:pPr algn="l" fontAlgn="base"/>
            <a:r>
              <a:rPr lang="es-CO" sz="1800" b="0" i="0" dirty="0">
                <a:solidFill>
                  <a:srgbClr val="2D2D2D"/>
                </a:solidFill>
                <a:effectLst/>
                <a:latin typeface="Lato"/>
              </a:rPr>
              <a:t>La fiabilidad del contenido que presentan es importante, la cual debe ser oportuna según el tema de estudio. Además, debe ser enfocado con una pedagogía que responda a las necesidades de los usuarios.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879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4940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636651"/>
            <a:ext cx="82555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eLearning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XHTML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editor (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también llamado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eXeLearning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es un entorno de edición especialmente diseñado para la creación de contenidos educativos sin necesidad de tener amplios conocimientos de lenguajes como HTML o XML. </a:t>
            </a:r>
          </a:p>
          <a:p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el desarrollo de la web se pueden crear Entornos Virtuales de Aprendizaje que facilitan la enseñanza y el aprendizaje de contenidos educativos. </a:t>
            </a:r>
            <a:r>
              <a:rPr lang="es-CO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Exelearning</a:t>
            </a: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facilita a los formadores la creación de estos contenidos para publicarlos en la Web. </a:t>
            </a:r>
            <a:endPara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221153"/>
            <a:ext cx="82555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intuitiva y fácil de usar que permitirá a los formadores publicar páginas web educativas o módulos de un curso de alta calidad.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Ofrece capacidades profesionales para la creación de contenidos educativos web y que utiliza formatos estándares (</a:t>
            </a:r>
            <a:r>
              <a:rPr lang="es-CO" sz="1800" dirty="0" err="1"/>
              <a:t>IMS</a:t>
            </a:r>
            <a:r>
              <a:rPr lang="es-CO" sz="1800" dirty="0"/>
              <a:t>, </a:t>
            </a:r>
            <a:r>
              <a:rPr lang="es-CO" sz="1800" dirty="0" err="1"/>
              <a:t>SCORM</a:t>
            </a:r>
            <a:r>
              <a:rPr lang="es-CO" sz="1800" dirty="0"/>
              <a:t>) ampliamente utilizados en los Sistemas de Gestión de Aprendizaje.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de producción de contenidos web que puede trabajar sin conexión a Internet.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 err="1"/>
              <a:t>EXeLearning</a:t>
            </a:r>
            <a:r>
              <a:rPr lang="es-CO" sz="1800" dirty="0"/>
              <a:t> imitará las funcionalidades de un editor de contenido completo para que los autores puedan visualizar texto, imágenes, iconos, tablas, sonidos, etc.; tal cual, como se mostraría en la web.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Sus contenidos exportados en formato </a:t>
            </a:r>
            <a:r>
              <a:rPr lang="es-CO" sz="1800" dirty="0" err="1"/>
              <a:t>IMS</a:t>
            </a:r>
            <a:r>
              <a:rPr lang="es-CO" sz="1800" dirty="0"/>
              <a:t> o </a:t>
            </a:r>
            <a:r>
              <a:rPr lang="es-CO" sz="1800" dirty="0" err="1"/>
              <a:t>SCORM</a:t>
            </a:r>
            <a:r>
              <a:rPr lang="es-CO" sz="1800" dirty="0"/>
              <a:t> pueden integrarse en Moodle, por lo que facilita la creación de contenidos educativos en esta plataforma.</a:t>
            </a: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13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221153"/>
            <a:ext cx="82555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intuitiva y fácil de usar que permitirá a los formadores publicar páginas web educativas o módulos de un curso de alta calidad.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Ofrece capacidades profesionales para la creación de contenidos educativos web y que utiliza formatos estándares (</a:t>
            </a:r>
            <a:r>
              <a:rPr lang="es-CO" sz="1800" dirty="0" err="1"/>
              <a:t>IMS</a:t>
            </a:r>
            <a:r>
              <a:rPr lang="es-CO" sz="1800" dirty="0"/>
              <a:t>, </a:t>
            </a:r>
            <a:r>
              <a:rPr lang="es-CO" sz="1800" dirty="0" err="1"/>
              <a:t>SCORM</a:t>
            </a:r>
            <a:r>
              <a:rPr lang="es-CO" sz="1800" dirty="0"/>
              <a:t>) ampliamente utilizados en los Sistemas de Gestión de Aprendizaje.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Es una herramienta de producción de contenidos web que puede trabajar sin conexión a Internet.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 err="1"/>
              <a:t>EXeLearning</a:t>
            </a:r>
            <a:r>
              <a:rPr lang="es-CO" sz="1800" dirty="0"/>
              <a:t> imitará las funcionalidades de un editor de contenido completo para que los autores puedan visualizar texto, imágenes, iconos, tablas, sonidos, etc.; tal cual, como se mostraría en la web.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Sus contenidos exportados en formato </a:t>
            </a:r>
            <a:r>
              <a:rPr lang="es-CO" sz="1800" dirty="0" err="1"/>
              <a:t>IMS</a:t>
            </a:r>
            <a:r>
              <a:rPr lang="es-CO" sz="1800" dirty="0"/>
              <a:t> o </a:t>
            </a:r>
            <a:r>
              <a:rPr lang="es-CO" sz="1800" dirty="0" err="1"/>
              <a:t>SCORM</a:t>
            </a:r>
            <a:r>
              <a:rPr lang="es-CO" sz="1800" dirty="0"/>
              <a:t> pueden integrarse en Moodle, por lo que facilita la creación de contenidos educativos en esta plataforma.</a:t>
            </a: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870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3297AB-293A-4CC9-9496-20CBE85B88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8929" y="1362242"/>
            <a:ext cx="7986582" cy="3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1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1D7514-BE5C-4F7F-A4BF-E06CDBDD11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866" y="1058825"/>
            <a:ext cx="7975825" cy="40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3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0B289D-FA21-4D66-86B8-0EBD3048B0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076" y="1107532"/>
            <a:ext cx="8744286" cy="39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4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1968EC-1DF7-41F0-BADB-AF4C1EBBAA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076" y="1086055"/>
            <a:ext cx="8830348" cy="390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9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101AE8-707D-48F3-98C0-E5026559B5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9864" y="1101015"/>
            <a:ext cx="8701256" cy="38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5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05841B-3132-4AB5-BFE3-2FD0E849F1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3044" y="1137341"/>
            <a:ext cx="8808833" cy="39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6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5463843" y="901908"/>
            <a:ext cx="275698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DESARROLLO DE OVAS CON </a:t>
            </a:r>
            <a:r>
              <a:rPr lang="es-CO" sz="2800" b="1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EXELEARNING</a:t>
            </a:r>
            <a:endParaRPr lang="es-CO" sz="28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373E2F-A50C-4B14-A37E-A649F5D182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833" y="1089977"/>
            <a:ext cx="8582921" cy="38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4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3BBC41-ABDF-4A38-A75B-B80E66EF13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1365" y="1166385"/>
            <a:ext cx="8649147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4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DEFINIENDO EL ESTILO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6C9E20-FBC1-41A6-A4B5-2BDCEF92BA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659" y="1309874"/>
            <a:ext cx="3933992" cy="38336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08057D0-6208-417C-B54F-E76A93B613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14958" y="1309874"/>
            <a:ext cx="3408280" cy="3833626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625299B1-069F-43E4-8E9D-6DFDE8A7CC2C}"/>
              </a:ext>
            </a:extLst>
          </p:cNvPr>
          <p:cNvSpPr/>
          <p:nvPr/>
        </p:nvSpPr>
        <p:spPr>
          <a:xfrm>
            <a:off x="4279651" y="2947595"/>
            <a:ext cx="735307" cy="35500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66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MANEJO DE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IDEVICES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47F1D5-4B80-4E89-AC7E-361C584AF8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382" y="1172957"/>
            <a:ext cx="5612130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BOTÓN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F224DB-77D9-44DC-9D5A-31EDB587CA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585" y="1251976"/>
            <a:ext cx="2286000" cy="29146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B4DE8E-F80D-4E80-9215-123E1334C4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59585" y="1251976"/>
            <a:ext cx="6710830" cy="31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6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BOTON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A6C560-0D41-4FED-8F5F-07992E0FC3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775" y="1131832"/>
            <a:ext cx="8206404" cy="36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3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BOTÓN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6B43D7-7532-4BE2-8306-00FFF1D1BC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7713" y="1166493"/>
            <a:ext cx="8696588" cy="374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2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 PRIMER BOTÓN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C5FC3-65FE-487B-B4C7-48C226591C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334" y="1300480"/>
            <a:ext cx="8712853" cy="29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3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VISUALIZANDO MI APLICACIÓN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A4E037-DF2B-4592-8EC7-7EAEA604C8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8252" y="1556049"/>
            <a:ext cx="8567495" cy="28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3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VISUALIZANDO MI APLICACIÓN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FD1CF7-7B22-4412-8A52-3F5AA5A8C6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106" y="1184499"/>
            <a:ext cx="8593680" cy="35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0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759765"/>
            <a:ext cx="82555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Wiley (2002) los describe como “cualquier recurso digital que se puede utilizar como apoyo para el aprendizaje”. La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LTSC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(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Learning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Technology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Standards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s-CO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Comitte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 define con este término, a “cualquier entidad que pueda </a:t>
            </a:r>
            <a:r>
              <a:rPr lang="es-CO" sz="20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ser</a:t>
            </a:r>
            <a:r>
              <a:rPr lang="es-CO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utilizada, reutilizada o referenciada en el contexto del aprendizaje soportado por tecnologías”. Común a todas definiciones, un objeto de aprendizaje es un recurso digital que puede ser reutilizado en diferentes contextos educativos.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Uno de los grandes retos de los miembros de las comunidades educativas es aprovechar e intercambiar ampliamente los recursos digitales.</a:t>
            </a:r>
            <a:endParaRPr lang="es-MX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89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PRIMER TEMA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45B3EC-1C2C-4302-B7B6-4EE4F6082D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1379" y="1227417"/>
            <a:ext cx="8593680" cy="34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74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50594" y="0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PRIMER TEMA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Insertando ficheros adjuntos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8001E-68BC-4394-AAE0-DE18670DB7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289" y="1212551"/>
            <a:ext cx="8227919" cy="37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0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AE7E23-6FC9-435D-B56A-90F9DA01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9" y="1103578"/>
            <a:ext cx="8875059" cy="40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3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444F7F-225E-4D30-8DA5-513A179E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640"/>
            <a:ext cx="9144000" cy="41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2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A686E0-E271-40BD-B22B-D4E0BC61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" y="1079119"/>
            <a:ext cx="9028299" cy="40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56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6BBD00-F728-4801-BE30-047240D8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280"/>
            <a:ext cx="9144000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17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D05D1F-34E8-4ED0-9073-6684EA80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" y="1065006"/>
            <a:ext cx="9069066" cy="41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DA1FB1-BA06-48AC-BAC7-CE853A77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5487"/>
            <a:ext cx="9144000" cy="32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9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107576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Insertando un video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B21D0C-5912-429B-BA3D-4ABAB051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947"/>
            <a:ext cx="9144000" cy="41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04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8E4B06-AE86-4813-A083-0CA351A2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492"/>
            <a:ext cx="9144000" cy="41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0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965526"/>
            <a:ext cx="825552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Es un </a:t>
            </a: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mediador pedagógico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que ha sido diseñado intencionalmente para un </a:t>
            </a: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propósito de aprendizaje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/>
            <a:endParaRPr lang="es-CO" sz="1800" b="0" i="0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 algn="just"/>
            <a:r>
              <a:rPr lang="es-CO" sz="1800" dirty="0">
                <a:solidFill>
                  <a:schemeClr val="tx1"/>
                </a:solidFill>
                <a:latin typeface="Verdana" panose="020B0604030504040204" pitchFamily="34" charset="0"/>
              </a:rPr>
              <a:t>Se 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debe diseñar </a:t>
            </a: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a partir de criterios como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Atemporalidad: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Que no pierda vigencia en el tiempo y en los contextos utilizados.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Didáctica: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Responde: a qué, para qué, con qué y quién aprende.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Usabilidad: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Facilita el uso intuitivo del usuario interesado.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Interacción: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Motiva al usuario a promulgar inquietudes y retornar respuestas o experiencias sustantivas de aprendizaje.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Accesibilidad:</a:t>
            </a:r>
            <a:r>
              <a:rPr lang="es-CO" sz="18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Garantizada para el usuario interesado según los intereses que le asisten.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CO" sz="1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algn="just"/>
            <a:r>
              <a:rPr lang="es-MX" sz="1600" b="0" i="0" u="none" strike="noStrike" dirty="0">
                <a:solidFill>
                  <a:srgbClr val="FB1000"/>
                </a:solidFill>
                <a:effectLst/>
                <a:latin typeface="Arial" panose="020B0604020202020204" pitchFamily="34" charset="0"/>
                <a:hlinkClick r:id="rId3"/>
              </a:rPr>
              <a:t>http://usodemedioseneducacion.blogspot.com/2008/10/objetos-virtuales-de-aprendizaje-ovas.html</a:t>
            </a:r>
            <a:endParaRPr lang="es-CO" sz="1200" b="0" i="0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6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18321" y="67949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Insertando una página web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564908-13E0-46EF-94E6-99F2A0DA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553"/>
            <a:ext cx="9144000" cy="39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42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MI PROYECTO DE OVA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43142E-CC3C-480F-8B9A-2F2C49D8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51" y="1086522"/>
            <a:ext cx="8388697" cy="366835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25453EC-7A14-4F32-86FA-D118442516C2}"/>
              </a:ext>
            </a:extLst>
          </p:cNvPr>
          <p:cNvSpPr txBox="1"/>
          <p:nvPr/>
        </p:nvSpPr>
        <p:spPr>
          <a:xfrm>
            <a:off x="377651" y="4754879"/>
            <a:ext cx="61449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https://www.cursosvirtualessena.com.co/simbolos-del-sena/</a:t>
            </a:r>
          </a:p>
        </p:txBody>
      </p:sp>
    </p:spTree>
    <p:extLst>
      <p:ext uri="{BB962C8B-B14F-4D97-AF65-F5344CB8AC3E}">
        <p14:creationId xmlns:p14="http://schemas.microsoft.com/office/powerpoint/2010/main" val="259884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F89ADE-6EA6-4B02-82A9-4FB32018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75" y="1082580"/>
            <a:ext cx="7455049" cy="39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82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643BFA-0279-42B2-A02D-E70A52F3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8795"/>
            <a:ext cx="9144000" cy="40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3938FF-42EC-44B4-9A8A-F4BBB9A2E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764"/>
            <a:ext cx="9144000" cy="40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80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F33925-D863-47DA-8AC1-A7A2D81C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522"/>
            <a:ext cx="9144000" cy="40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1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CREANDO UN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SCORM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s-CO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TERRITORIUM</a:t>
            </a:r>
            <a:endParaRPr lang="es-CO" sz="3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C3CC13-FF1C-4ED6-9112-088907FE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249"/>
            <a:ext cx="9144000" cy="40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3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ENTREGABLES DEL CURSO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07FD3A-232B-4407-8F57-0C5269241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1099809"/>
            <a:ext cx="8659906" cy="255659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B20B01-0FFC-47E4-A49A-4742E9AB76B4}"/>
              </a:ext>
            </a:extLst>
          </p:cNvPr>
          <p:cNvSpPr txBox="1"/>
          <p:nvPr/>
        </p:nvSpPr>
        <p:spPr>
          <a:xfrm>
            <a:off x="339836" y="3657600"/>
            <a:ext cx="8391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evidencia de aprendizaje de este curso gira alrededor de la inducción a los aprendices, para esto debe realizar: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Vincule la guía de inducción desde Google drive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Integre los elementos necesarios para desarrollar la inducción 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Construya un SCORM y vincúlelo en territorium</a:t>
            </a:r>
          </a:p>
          <a:p>
            <a:pPr marL="342900" indent="-342900">
              <a:buFont typeface="+mj-lt"/>
              <a:buAutoNum type="arabicPeriod"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Construya una actividad de afianzamiento con ardora y publíquelo desde Google Drive</a:t>
            </a:r>
          </a:p>
        </p:txBody>
      </p:sp>
    </p:spTree>
    <p:extLst>
      <p:ext uri="{BB962C8B-B14F-4D97-AF65-F5344CB8AC3E}">
        <p14:creationId xmlns:p14="http://schemas.microsoft.com/office/powerpoint/2010/main" val="4244035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39836" y="236668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¿PREGUNTAS?</a:t>
            </a:r>
          </a:p>
        </p:txBody>
      </p:sp>
      <p:pic>
        <p:nvPicPr>
          <p:cNvPr id="1026" name="Picture 2" descr="15 preguntas que debes hacerte antes de abrir un negocio - Think Big  Empresas">
            <a:extLst>
              <a:ext uri="{FF2B5EF4-FFF2-40B4-BE49-F238E27FC236}">
                <a16:creationId xmlns:a16="http://schemas.microsoft.com/office/drawing/2014/main" id="{93B6A33B-4020-4817-AF47-7EAB5E9DC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50" y="1342241"/>
            <a:ext cx="5703346" cy="35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32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690E71-9EA7-468D-A599-6E3F043A12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2298" y="1292113"/>
            <a:ext cx="561213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50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382890" y="249500"/>
            <a:ext cx="741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CRÉDITOS</a:t>
            </a: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51" y="2083803"/>
            <a:ext cx="6137340" cy="30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/>
        </p:nvSpPr>
        <p:spPr>
          <a:xfrm>
            <a:off x="185675" y="1088225"/>
            <a:ext cx="87252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</a:rPr>
              <a:t>Realizado por el instructor José Fernando Galindo Suárez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chemeClr val="dk1"/>
                </a:solidFill>
              </a:rPr>
              <a:t>GRUPO PEDAGÓGICO DE CENTRO DE GESTIÓN DE MERCADOS, LOGÍSTICA Y TECNOLOGÍAS DE LA INFORMACIÓN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u="sng" dirty="0">
                <a:solidFill>
                  <a:schemeClr val="hlink"/>
                </a:solidFill>
                <a:hlinkClick r:id="rId4"/>
              </a:rPr>
              <a:t>jgalindos@sena.edu.co</a:t>
            </a:r>
            <a:r>
              <a:rPr lang="es-CO" sz="2000" b="1" dirty="0">
                <a:solidFill>
                  <a:schemeClr val="dk1"/>
                </a:solidFill>
              </a:rPr>
              <a:t> JORNADA PEDAGÓGICA 2021</a:t>
            </a:r>
            <a:endParaRPr sz="2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Qué es una OVA?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 descr="La teoría de aprendizaje de Robert Gagné - Material de descarga">
            <a:extLst>
              <a:ext uri="{FF2B5EF4-FFF2-40B4-BE49-F238E27FC236}">
                <a16:creationId xmlns:a16="http://schemas.microsoft.com/office/drawing/2014/main" id="{E685016E-08F6-4526-A92E-715EFFA755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49" y="1161826"/>
            <a:ext cx="4903806" cy="3869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02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Objetivos de una OVA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 descr="Estructura las lecciones online siguiendo los 9 eventos de Gagné">
            <a:extLst>
              <a:ext uri="{FF2B5EF4-FFF2-40B4-BE49-F238E27FC236}">
                <a16:creationId xmlns:a16="http://schemas.microsoft.com/office/drawing/2014/main" id="{AC3E079D-DB0F-429D-B7B7-2D9DC4A388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586" y="995045"/>
            <a:ext cx="5612130" cy="4148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96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/>
            <a:r>
              <a:rPr lang="es-CO" sz="32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EVENTOS DE INSTRUCCIÓN DE </a:t>
            </a:r>
            <a:r>
              <a:rPr lang="es-CO" sz="3200" b="1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GAGNE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 descr="Top 3: Modelos de Diseño Instruccional que debe conocer">
            <a:extLst>
              <a:ext uri="{FF2B5EF4-FFF2-40B4-BE49-F238E27FC236}">
                <a16:creationId xmlns:a16="http://schemas.microsoft.com/office/drawing/2014/main" id="{C9195709-3D1A-4B4C-B5C9-EBC00D14E97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15482" r="10196" b="8796"/>
          <a:stretch/>
        </p:blipFill>
        <p:spPr bwMode="auto">
          <a:xfrm>
            <a:off x="1948309" y="1097280"/>
            <a:ext cx="5603559" cy="3948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626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382867" y="229027"/>
            <a:ext cx="7793569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CARACTERÍSTICAS DE LAS OVAS</a:t>
            </a:r>
            <a:endParaRPr sz="32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7D091F-645C-4E85-94D0-57FDB8D7AECA}"/>
              </a:ext>
            </a:extLst>
          </p:cNvPr>
          <p:cNvSpPr txBox="1"/>
          <p:nvPr/>
        </p:nvSpPr>
        <p:spPr>
          <a:xfrm rot="10800000" flipV="1">
            <a:off x="382867" y="1613645"/>
            <a:ext cx="82555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claro de la OVA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Fundamentación pedagógica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la herramienta TI (software) con la cual se a  desarrollar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construcción (Etapas)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Selección de actividades de la OVA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Estandarización de la OVA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 los derechos de propiedad intelectual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Recursos documentales,  multimediales e interactivos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81285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1022</Words>
  <Application>Microsoft Office PowerPoint</Application>
  <PresentationFormat>Presentación en pantalla (16:9)</PresentationFormat>
  <Paragraphs>99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7" baseType="lpstr">
      <vt:lpstr>Arial</vt:lpstr>
      <vt:lpstr>Calibri</vt:lpstr>
      <vt:lpstr>inherit</vt:lpstr>
      <vt:lpstr>Lato</vt:lpstr>
      <vt:lpstr>Trebuchet MS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F GALINDO</dc:creator>
  <cp:lastModifiedBy>Jose Fernando Galindo Suarez</cp:lastModifiedBy>
  <cp:revision>84</cp:revision>
  <dcterms:modified xsi:type="dcterms:W3CDTF">2021-07-18T22:37:40Z</dcterms:modified>
</cp:coreProperties>
</file>